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64" r:id="rId4"/>
    <p:sldId id="271" r:id="rId5"/>
    <p:sldId id="282" r:id="rId6"/>
    <p:sldId id="274" r:id="rId7"/>
    <p:sldId id="275" r:id="rId8"/>
    <p:sldId id="287" r:id="rId9"/>
    <p:sldId id="288" r:id="rId10"/>
    <p:sldId id="283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4575" autoAdjust="0"/>
  </p:normalViewPr>
  <p:slideViewPr>
    <p:cSldViewPr>
      <p:cViewPr>
        <p:scale>
          <a:sx n="60" d="100"/>
          <a:sy n="60" d="100"/>
        </p:scale>
        <p:origin x="-1650" y="-4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04429133858268"/>
          <c:y val="8.9863646249535814E-2"/>
          <c:w val="0.70074650043744535"/>
          <c:h val="0.74155066419861659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CPI -All Urban: less food and energy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strRef>
              <c:f>Sheet1!$B$1:$K$1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Sheet1!$B$2:$K$2</c:f>
              <c:numCache>
                <c:formatCode>0.0%</c:formatCode>
                <c:ptCount val="10"/>
                <c:pt idx="0">
                  <c:v>1.7999999999999999E-2</c:v>
                </c:pt>
                <c:pt idx="1">
                  <c:v>2.1999999999999999E-2</c:v>
                </c:pt>
                <c:pt idx="2">
                  <c:v>2.5000000000000001E-2</c:v>
                </c:pt>
                <c:pt idx="3">
                  <c:v>2.3E-2</c:v>
                </c:pt>
                <c:pt idx="4">
                  <c:v>2.3E-2</c:v>
                </c:pt>
                <c:pt idx="5">
                  <c:v>1.7000000000000001E-2</c:v>
                </c:pt>
                <c:pt idx="6">
                  <c:v>0.01</c:v>
                </c:pt>
                <c:pt idx="7">
                  <c:v>1.7000000000000001E-2</c:v>
                </c:pt>
                <c:pt idx="8">
                  <c:v>2.1000000000000001E-2</c:v>
                </c:pt>
                <c:pt idx="9">
                  <c:v>1.7999999999999999E-2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CPI-All Urban: medical care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strRef>
              <c:f>Sheet1!$B$1:$K$1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Sheet1!$B$3:$K$3</c:f>
              <c:numCache>
                <c:formatCode>0.0%</c:formatCode>
                <c:ptCount val="10"/>
                <c:pt idx="0">
                  <c:v>4.3999999999999997E-2</c:v>
                </c:pt>
                <c:pt idx="1">
                  <c:v>4.2000000000000003E-2</c:v>
                </c:pt>
                <c:pt idx="2">
                  <c:v>0.04</c:v>
                </c:pt>
                <c:pt idx="3">
                  <c:v>4.3999999999999997E-2</c:v>
                </c:pt>
                <c:pt idx="4">
                  <c:v>3.6999999999999998E-2</c:v>
                </c:pt>
                <c:pt idx="5">
                  <c:v>3.2000000000000001E-2</c:v>
                </c:pt>
                <c:pt idx="6">
                  <c:v>3.4000000000000002E-2</c:v>
                </c:pt>
                <c:pt idx="7">
                  <c:v>0.03</c:v>
                </c:pt>
                <c:pt idx="8">
                  <c:v>3.6999999999999998E-2</c:v>
                </c:pt>
                <c:pt idx="9">
                  <c:v>2.5000000000000001E-2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Maine GDP (nominal)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strRef>
              <c:f>Sheet1!$B$1:$K$1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Sheet1!$B$4:$K$4</c:f>
              <c:numCache>
                <c:formatCode>0.0%</c:formatCode>
                <c:ptCount val="10"/>
                <c:pt idx="0">
                  <c:v>6.6000000000000003E-2</c:v>
                </c:pt>
                <c:pt idx="1">
                  <c:v>2.8000000000000001E-2</c:v>
                </c:pt>
                <c:pt idx="2">
                  <c:v>4.2000000000000003E-2</c:v>
                </c:pt>
                <c:pt idx="3">
                  <c:v>2.5999999999999999E-2</c:v>
                </c:pt>
                <c:pt idx="4">
                  <c:v>1.6E-2</c:v>
                </c:pt>
                <c:pt idx="5">
                  <c:v>3.0000000000000001E-3</c:v>
                </c:pt>
                <c:pt idx="6">
                  <c:v>2.3E-2</c:v>
                </c:pt>
                <c:pt idx="7">
                  <c:v>6.0000000000000001E-3</c:v>
                </c:pt>
                <c:pt idx="8">
                  <c:v>2.9000000000000001E-2</c:v>
                </c:pt>
                <c:pt idx="9">
                  <c:v>2.9000000000000001E-2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Inpatient PPS Hospital Market Basket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strRef>
              <c:f>Sheet1!$B$1:$K$1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Sheet1!$B$5:$K$5</c:f>
              <c:numCache>
                <c:formatCode>0.0%</c:formatCode>
                <c:ptCount val="10"/>
                <c:pt idx="0">
                  <c:v>0.04</c:v>
                </c:pt>
                <c:pt idx="1">
                  <c:v>0.04</c:v>
                </c:pt>
                <c:pt idx="2">
                  <c:v>3.7999999999999999E-2</c:v>
                </c:pt>
                <c:pt idx="3">
                  <c:v>3.5999999999999997E-2</c:v>
                </c:pt>
                <c:pt idx="4">
                  <c:v>0.04</c:v>
                </c:pt>
                <c:pt idx="5">
                  <c:v>2.1000000000000001E-2</c:v>
                </c:pt>
                <c:pt idx="6">
                  <c:v>2.3E-2</c:v>
                </c:pt>
                <c:pt idx="7">
                  <c:v>2.7E-2</c:v>
                </c:pt>
                <c:pt idx="8">
                  <c:v>2.1000000000000001E-2</c:v>
                </c:pt>
                <c:pt idx="9">
                  <c:v>1.9E-2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1827328"/>
        <c:axId val="81828864"/>
      </c:lineChart>
      <c:catAx>
        <c:axId val="818273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2700000"/>
          <a:lstStyle/>
          <a:p>
            <a:pPr>
              <a:defRPr sz="1100" b="1"/>
            </a:pPr>
            <a:endParaRPr lang="en-US"/>
          </a:p>
        </c:txPr>
        <c:crossAx val="81828864"/>
        <c:crosses val="autoZero"/>
        <c:auto val="1"/>
        <c:lblAlgn val="ctr"/>
        <c:lblOffset val="100"/>
        <c:noMultiLvlLbl val="0"/>
      </c:catAx>
      <c:valAx>
        <c:axId val="81828864"/>
        <c:scaling>
          <c:orientation val="minMax"/>
          <c:max val="0.1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en-US"/>
          </a:p>
        </c:txPr>
        <c:crossAx val="818273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466557305336829"/>
          <c:y val="0.18107924321151689"/>
          <c:w val="0.16588998250218723"/>
          <c:h val="0.52944920948635366"/>
        </c:manualLayout>
      </c:layout>
      <c:overlay val="0"/>
      <c:txPr>
        <a:bodyPr/>
        <a:lstStyle/>
        <a:p>
          <a:pPr>
            <a:defRPr sz="1100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9508725416603749E-2"/>
          <c:y val="3.1832053452205217E-2"/>
          <c:w val="0.60407355737954804"/>
          <c:h val="0.8155336545596622"/>
        </c:manualLayout>
      </c:layout>
      <c:lineChart>
        <c:grouping val="standard"/>
        <c:varyColors val="0"/>
        <c:ser>
          <c:idx val="1"/>
          <c:order val="0"/>
          <c:tx>
            <c:strRef>
              <c:f>Sheet1!$A$3</c:f>
              <c:strCache>
                <c:ptCount val="1"/>
                <c:pt idx="0">
                  <c:v>CPI-All Urban: medical care</c:v>
                </c:pt>
              </c:strCache>
            </c:strRef>
          </c:tx>
          <c:marker>
            <c:symbol val="none"/>
          </c:marker>
          <c:cat>
            <c:strRef>
              <c:f>Sheet1!$B$1:$J$1</c:f>
              <c:strCache>
                <c:ptCount val="9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</c:strCache>
            </c:strRef>
          </c:cat>
          <c:val>
            <c:numRef>
              <c:f>Sheet1!$B$3:$J$3</c:f>
              <c:numCache>
                <c:formatCode>0.0%</c:formatCode>
                <c:ptCount val="9"/>
                <c:pt idx="0">
                  <c:v>3.6650000000000002E-2</c:v>
                </c:pt>
                <c:pt idx="1">
                  <c:v>2.462E-2</c:v>
                </c:pt>
                <c:pt idx="2">
                  <c:v>2.4240000000000001E-2</c:v>
                </c:pt>
                <c:pt idx="3">
                  <c:v>3.2930000000000001E-2</c:v>
                </c:pt>
                <c:pt idx="4">
                  <c:v>3.7609999999999998E-2</c:v>
                </c:pt>
                <c:pt idx="5">
                  <c:v>4.0160000000000001E-2</c:v>
                </c:pt>
                <c:pt idx="6">
                  <c:v>4.1829999999999999E-2</c:v>
                </c:pt>
                <c:pt idx="7">
                  <c:v>4.1730000000000003E-2</c:v>
                </c:pt>
                <c:pt idx="8">
                  <c:v>4.0559999999999999E-2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Sheet1!$A$2</c:f>
              <c:strCache>
                <c:ptCount val="1"/>
                <c:pt idx="0">
                  <c:v>CPI-All Urban: less food and energy</c:v>
                </c:pt>
              </c:strCache>
            </c:strRef>
          </c:tx>
          <c:marker>
            <c:symbol val="none"/>
          </c:marker>
          <c:cat>
            <c:strRef>
              <c:f>Sheet1!$B$1:$J$1</c:f>
              <c:strCache>
                <c:ptCount val="9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</c:strCache>
            </c:strRef>
          </c:cat>
          <c:val>
            <c:numRef>
              <c:f>Sheet1!$B$2:$J$2</c:f>
              <c:numCache>
                <c:formatCode>0.0%</c:formatCode>
                <c:ptCount val="9"/>
                <c:pt idx="0">
                  <c:v>2.1100000000000001E-2</c:v>
                </c:pt>
                <c:pt idx="1">
                  <c:v>1.763E-2</c:v>
                </c:pt>
                <c:pt idx="2">
                  <c:v>1.7690000000000001E-2</c:v>
                </c:pt>
                <c:pt idx="3">
                  <c:v>1.823E-2</c:v>
                </c:pt>
                <c:pt idx="4">
                  <c:v>2.3E-2</c:v>
                </c:pt>
                <c:pt idx="5">
                  <c:v>2.75E-2</c:v>
                </c:pt>
                <c:pt idx="6">
                  <c:v>2.8049999999999999E-2</c:v>
                </c:pt>
                <c:pt idx="7">
                  <c:v>2.571E-2</c:v>
                </c:pt>
                <c:pt idx="8">
                  <c:v>2.2800000000000001E-2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Sheet1!$A$5</c:f>
              <c:strCache>
                <c:ptCount val="1"/>
                <c:pt idx="0">
                  <c:v>Recommendation: Trend from CPI: medical care to CPI: less food &amp; energy plus 25% of difference </c:v>
                </c:pt>
              </c:strCache>
            </c:strRef>
          </c:tx>
          <c:marker>
            <c:symbol val="none"/>
          </c:marker>
          <c:cat>
            <c:strRef>
              <c:f>Sheet1!$B$1:$J$1</c:f>
              <c:strCache>
                <c:ptCount val="9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</c:strCache>
            </c:strRef>
          </c:cat>
          <c:val>
            <c:numRef>
              <c:f>Sheet1!$B$5:$J$5</c:f>
              <c:numCache>
                <c:formatCode>General</c:formatCode>
                <c:ptCount val="9"/>
                <c:pt idx="4" formatCode="0.0%">
                  <c:v>3.7609999999999998E-2</c:v>
                </c:pt>
                <c:pt idx="5" formatCode="0.0%">
                  <c:v>3.7780000000000001E-2</c:v>
                </c:pt>
                <c:pt idx="6" formatCode="0.0%">
                  <c:v>3.6659999999999998E-2</c:v>
                </c:pt>
                <c:pt idx="7" formatCode="0.0%">
                  <c:v>3.2719999999999999E-2</c:v>
                </c:pt>
                <c:pt idx="8" formatCode="0.0%">
                  <c:v>2.724E-2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1762176"/>
        <c:axId val="81763712"/>
      </c:lineChart>
      <c:catAx>
        <c:axId val="817621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2700000"/>
          <a:lstStyle/>
          <a:p>
            <a:pPr>
              <a:defRPr/>
            </a:pPr>
            <a:endParaRPr lang="en-US"/>
          </a:p>
        </c:txPr>
        <c:crossAx val="81763712"/>
        <c:crosses val="autoZero"/>
        <c:auto val="1"/>
        <c:lblAlgn val="ctr"/>
        <c:lblOffset val="100"/>
        <c:noMultiLvlLbl val="0"/>
      </c:catAx>
      <c:valAx>
        <c:axId val="81763712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817621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259659408148533"/>
          <c:y val="7.0763692542342604E-2"/>
          <c:w val="0.30590152380626234"/>
          <c:h val="0.8207319788927320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596D5-F555-4B10-8E39-4A3C761070CA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2EFBF5-53C7-4360-90F5-3DABD1B22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6872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897DB7B-DFA0-4E42-BBD0-196492E18247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CA2ED54-15A8-494F-B891-72140D70B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889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2ED54-15A8-494F-B891-72140D70B54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240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2ED54-15A8-494F-B891-72140D70B54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1952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2ED54-15A8-494F-B891-72140D70B54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849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5DE17-D293-432E-AF5B-4E2AB3C0F9FD}" type="datetime1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26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384E-F0C1-43F9-BD4A-2713024605E5}" type="datetime1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783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4C88-766F-4F71-8B6C-F194B1E2E907}" type="datetime1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426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4C96D-0ACF-4201-96F9-14192876FB0A}" type="datetime1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14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222B4-C591-4AAE-B1D9-B43860630F80}" type="datetime1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025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B9345-B526-4D27-A72F-BF16A5B4E583}" type="datetime1">
              <a:rPr lang="en-US" smtClean="0"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568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B2C28-0A80-4848-8A74-30A92A45ECB0}" type="datetime1">
              <a:rPr lang="en-US" smtClean="0"/>
              <a:t>2/18/2015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557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C1EAF-CC5A-419F-8BC9-1C6580C3A21A}" type="datetime1">
              <a:rPr lang="en-US" smtClean="0"/>
              <a:t>2/18/2015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075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7EFBB-3CE8-4F27-8450-BF676E5B3B4F}" type="datetime1">
              <a:rPr lang="en-US" smtClean="0"/>
              <a:t>2/18/2015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071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4D4B4-FECD-4A8E-ACAD-4D3D5A7AB276}" type="datetime1">
              <a:rPr lang="en-US" smtClean="0"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274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3F9D4-E9F0-4778-A0C1-D3D9579BD002}" type="datetime1">
              <a:rPr lang="en-US" smtClean="0"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86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268DB-6F1A-43DA-A127-ECCCE82FED22}" type="datetime1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611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600200"/>
            <a:ext cx="8001000" cy="2057400"/>
          </a:xfrm>
          <a:ln w="38100">
            <a:noFill/>
          </a:ln>
        </p:spPr>
        <p:txBody>
          <a:bodyPr>
            <a:normAutofit fontScale="90000"/>
          </a:bodyPr>
          <a:lstStyle/>
          <a:p>
            <a:pPr algn="l"/>
            <a:r>
              <a:rPr lang="en-US" sz="53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Healthcare Cost Workgroup</a:t>
            </a:r>
            <a:br>
              <a:rPr lang="en-US" sz="5300" b="1" dirty="0" smtClean="0">
                <a:solidFill>
                  <a:srgbClr val="002060"/>
                </a:solidFill>
                <a:latin typeface="Cambria" panose="02040503050406030204" pitchFamily="18" charset="0"/>
              </a:rPr>
            </a:br>
            <a:r>
              <a:rPr lang="en-US" sz="53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Update  </a:t>
            </a:r>
            <a:endParaRPr lang="en-US" sz="5300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176421"/>
            <a:ext cx="6400800" cy="1219200"/>
          </a:xfrm>
        </p:spPr>
        <p:txBody>
          <a:bodyPr>
            <a:normAutofit fontScale="77500" lnSpcReduction="20000"/>
          </a:bodyPr>
          <a:lstStyle/>
          <a:p>
            <a:endParaRPr lang="en-US" dirty="0" smtClean="0">
              <a:solidFill>
                <a:srgbClr val="002060"/>
              </a:solidFill>
            </a:endParaRPr>
          </a:p>
          <a:p>
            <a:pPr algn="l"/>
            <a:r>
              <a:rPr lang="en-US" sz="3200" dirty="0" smtClean="0">
                <a:solidFill>
                  <a:srgbClr val="002060"/>
                </a:solidFill>
              </a:rPr>
              <a:t>   Payment Reform Subcommittee</a:t>
            </a:r>
          </a:p>
          <a:p>
            <a:pPr algn="l"/>
            <a:r>
              <a:rPr lang="en-US" sz="3200" dirty="0">
                <a:solidFill>
                  <a:srgbClr val="002060"/>
                </a:solidFill>
              </a:rPr>
              <a:t> </a:t>
            </a:r>
            <a:r>
              <a:rPr lang="en-US" sz="3200" dirty="0" smtClean="0">
                <a:solidFill>
                  <a:srgbClr val="002060"/>
                </a:solidFill>
              </a:rPr>
              <a:t>  </a:t>
            </a:r>
            <a:r>
              <a:rPr lang="en-US" dirty="0" smtClean="0">
                <a:solidFill>
                  <a:srgbClr val="002060"/>
                </a:solidFill>
              </a:rPr>
              <a:t>February 17, 2015</a:t>
            </a:r>
            <a:endParaRPr lang="en-US" sz="3200" dirty="0">
              <a:solidFill>
                <a:srgbClr val="002060"/>
              </a:solidFill>
            </a:endParaRPr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905000" cy="609599"/>
          </a:xfrm>
          <a:prstGeom prst="rect">
            <a:avLst/>
          </a:prstGeom>
        </p:spPr>
      </p:pic>
      <p:pic>
        <p:nvPicPr>
          <p:cNvPr id="7" name="Picture 2" descr="C:\Users\LNolan\AppData\Local\Microsoft\Windows\Temporary Internet Files\Content.Outlook\2SBDW61B\sim logo_final_1inch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3447" y="5610450"/>
            <a:ext cx="1676699" cy="71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914400" y="6324600"/>
            <a:ext cx="77724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1400" i="1" dirty="0">
                <a:solidFill>
                  <a:srgbClr val="002060"/>
                </a:solidFill>
              </a:rPr>
              <a:t>This work is made possible with funding from the Maine State Innovation Model Initiative</a:t>
            </a:r>
          </a:p>
        </p:txBody>
      </p:sp>
    </p:spTree>
    <p:extLst>
      <p:ext uri="{BB962C8B-B14F-4D97-AF65-F5344CB8AC3E}">
        <p14:creationId xmlns:p14="http://schemas.microsoft.com/office/powerpoint/2010/main" val="2096789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10600" cy="762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Implementation Framework (cont.)</a:t>
            </a:r>
            <a:endParaRPr lang="en-US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058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800" b="1" dirty="0">
              <a:solidFill>
                <a:srgbClr val="002060"/>
              </a:solidFill>
            </a:endParaRPr>
          </a:p>
          <a:p>
            <a:r>
              <a:rPr lang="en-US" sz="2200" dirty="0">
                <a:solidFill>
                  <a:srgbClr val="002060"/>
                </a:solidFill>
              </a:rPr>
              <a:t>Employers, providers, and plans participating in </a:t>
            </a:r>
            <a:r>
              <a:rPr lang="en-US" sz="2200" dirty="0" smtClean="0">
                <a:solidFill>
                  <a:srgbClr val="002060"/>
                </a:solidFill>
              </a:rPr>
              <a:t>risk-based </a:t>
            </a:r>
            <a:r>
              <a:rPr lang="en-US" sz="2200" dirty="0">
                <a:solidFill>
                  <a:srgbClr val="002060"/>
                </a:solidFill>
              </a:rPr>
              <a:t>contracts will be asked to voluntarily limit annual risk-adjusted per member per month </a:t>
            </a:r>
            <a:r>
              <a:rPr lang="en-US" sz="2200" dirty="0" smtClean="0">
                <a:solidFill>
                  <a:srgbClr val="002060"/>
                </a:solidFill>
              </a:rPr>
              <a:t>growth </a:t>
            </a:r>
            <a:r>
              <a:rPr lang="en-US" sz="2200" dirty="0">
                <a:solidFill>
                  <a:srgbClr val="002060"/>
                </a:solidFill>
              </a:rPr>
              <a:t>to </a:t>
            </a:r>
            <a:r>
              <a:rPr lang="en-US" sz="2200" i="1" dirty="0">
                <a:solidFill>
                  <a:srgbClr val="002060"/>
                </a:solidFill>
              </a:rPr>
              <a:t>no more than </a:t>
            </a:r>
            <a:r>
              <a:rPr lang="en-US" sz="2200" dirty="0">
                <a:solidFill>
                  <a:srgbClr val="002060"/>
                </a:solidFill>
              </a:rPr>
              <a:t>the agreed-upon </a:t>
            </a:r>
            <a:r>
              <a:rPr lang="en-US" sz="2200" dirty="0" smtClean="0">
                <a:solidFill>
                  <a:srgbClr val="002060"/>
                </a:solidFill>
              </a:rPr>
              <a:t>cap</a:t>
            </a:r>
          </a:p>
          <a:p>
            <a:pPr marL="0" indent="0">
              <a:buNone/>
            </a:pPr>
            <a:endParaRPr lang="en-US" sz="800" dirty="0" smtClean="0">
              <a:solidFill>
                <a:srgbClr val="002060"/>
              </a:solidFill>
            </a:endParaRPr>
          </a:p>
          <a:p>
            <a:r>
              <a:rPr lang="en-US" sz="2200" dirty="0" smtClean="0">
                <a:solidFill>
                  <a:srgbClr val="002060"/>
                </a:solidFill>
              </a:rPr>
              <a:t>Each </a:t>
            </a:r>
            <a:r>
              <a:rPr lang="en-US" sz="2200" dirty="0">
                <a:solidFill>
                  <a:srgbClr val="002060"/>
                </a:solidFill>
              </a:rPr>
              <a:t>ACO arrangement’s specific growth rate </a:t>
            </a:r>
            <a:r>
              <a:rPr lang="en-US" sz="2200" dirty="0" smtClean="0">
                <a:solidFill>
                  <a:srgbClr val="002060"/>
                </a:solidFill>
              </a:rPr>
              <a:t>will </a:t>
            </a:r>
            <a:r>
              <a:rPr lang="en-US" sz="2200" dirty="0">
                <a:solidFill>
                  <a:srgbClr val="002060"/>
                </a:solidFill>
              </a:rPr>
              <a:t>be established </a:t>
            </a:r>
            <a:r>
              <a:rPr lang="en-US" sz="2200" dirty="0" smtClean="0">
                <a:solidFill>
                  <a:srgbClr val="002060"/>
                </a:solidFill>
              </a:rPr>
              <a:t>through contract </a:t>
            </a:r>
            <a:r>
              <a:rPr lang="en-US" sz="2200" dirty="0">
                <a:solidFill>
                  <a:srgbClr val="002060"/>
                </a:solidFill>
              </a:rPr>
              <a:t>negotiations</a:t>
            </a:r>
          </a:p>
          <a:p>
            <a:pPr marL="0" lvl="0" indent="0">
              <a:buNone/>
            </a:pPr>
            <a:endParaRPr lang="en-US" sz="800" dirty="0">
              <a:solidFill>
                <a:srgbClr val="002060"/>
              </a:solidFill>
            </a:endParaRPr>
          </a:p>
          <a:p>
            <a:r>
              <a:rPr lang="en-US" sz="2200" dirty="0">
                <a:solidFill>
                  <a:srgbClr val="002060"/>
                </a:solidFill>
              </a:rPr>
              <a:t>The voluntary cap will apply to performance periods beginning on or after July 1, 2016</a:t>
            </a:r>
          </a:p>
          <a:p>
            <a:pPr marL="0" indent="0">
              <a:buNone/>
            </a:pPr>
            <a:endParaRPr lang="en-US" sz="900" dirty="0">
              <a:solidFill>
                <a:srgbClr val="002060"/>
              </a:solidFill>
            </a:endParaRPr>
          </a:p>
          <a:p>
            <a:r>
              <a:rPr lang="en-US" sz="2200" dirty="0">
                <a:solidFill>
                  <a:srgbClr val="002060"/>
                </a:solidFill>
              </a:rPr>
              <a:t>A “safety valve” will be available to modify growth caps if significant unanticipated events are likely to result in unexpected or unreasonable windfalls or losses to ACOs or </a:t>
            </a:r>
            <a:r>
              <a:rPr lang="en-US" sz="2200" dirty="0" smtClean="0">
                <a:solidFill>
                  <a:srgbClr val="002060"/>
                </a:solidFill>
              </a:rPr>
              <a:t>purchasers/plans</a:t>
            </a:r>
          </a:p>
          <a:p>
            <a:pPr marL="0" indent="0">
              <a:buNone/>
            </a:pPr>
            <a:endParaRPr lang="en-US" sz="800" dirty="0">
              <a:solidFill>
                <a:srgbClr val="FF0000"/>
              </a:solidFill>
            </a:endParaRPr>
          </a:p>
          <a:p>
            <a:endParaRPr lang="en-US" sz="1800" dirty="0" smtClean="0">
              <a:solidFill>
                <a:srgbClr val="002060"/>
              </a:solidFill>
            </a:endParaRPr>
          </a:p>
          <a:p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453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467600" cy="8382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Healthcare Cost Workgroup</a:t>
            </a:r>
            <a:endParaRPr lang="en-US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en-US" sz="1100" b="1" dirty="0" smtClean="0"/>
          </a:p>
          <a:p>
            <a:r>
              <a:rPr lang="en-US" sz="5500" b="1" dirty="0" smtClean="0">
                <a:solidFill>
                  <a:srgbClr val="002060"/>
                </a:solidFill>
              </a:rPr>
              <a:t>Objective: identify </a:t>
            </a:r>
            <a:r>
              <a:rPr lang="en-US" sz="5500" b="1" dirty="0">
                <a:solidFill>
                  <a:srgbClr val="002060"/>
                </a:solidFill>
              </a:rPr>
              <a:t>actionable strategies to reduce healthcare </a:t>
            </a:r>
            <a:r>
              <a:rPr lang="en-US" sz="5500" b="1" dirty="0" smtClean="0">
                <a:solidFill>
                  <a:srgbClr val="002060"/>
                </a:solidFill>
              </a:rPr>
              <a:t>costs while preserving quality</a:t>
            </a:r>
            <a:endParaRPr lang="en-US" sz="55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002060"/>
              </a:solidFill>
            </a:endParaRPr>
          </a:p>
          <a:p>
            <a:r>
              <a:rPr lang="en-US" sz="5500" dirty="0" smtClean="0">
                <a:solidFill>
                  <a:srgbClr val="002060"/>
                </a:solidFill>
              </a:rPr>
              <a:t>Meeting monthly since April; group next meets on March 17</a:t>
            </a:r>
          </a:p>
          <a:p>
            <a:pPr marL="0" indent="0">
              <a:buNone/>
            </a:pPr>
            <a:endParaRPr lang="en-US" sz="2000" dirty="0">
              <a:solidFill>
                <a:srgbClr val="002060"/>
              </a:solidFill>
            </a:endParaRPr>
          </a:p>
          <a:p>
            <a:r>
              <a:rPr lang="en-US" sz="5500" dirty="0" smtClean="0">
                <a:solidFill>
                  <a:srgbClr val="002060"/>
                </a:solidFill>
              </a:rPr>
              <a:t>30-40 participants at each meeting; open to all</a:t>
            </a:r>
          </a:p>
          <a:p>
            <a:pPr marL="0" indent="0">
              <a:buNone/>
            </a:pPr>
            <a:endParaRPr lang="en-US" sz="2000" dirty="0">
              <a:solidFill>
                <a:srgbClr val="002060"/>
              </a:solidFill>
            </a:endParaRPr>
          </a:p>
          <a:p>
            <a:r>
              <a:rPr lang="en-US" sz="5500" dirty="0" smtClean="0">
                <a:solidFill>
                  <a:srgbClr val="002060"/>
                </a:solidFill>
              </a:rPr>
              <a:t>Balanced participation; participating organizations include:</a:t>
            </a:r>
            <a:r>
              <a:rPr lang="en-US" sz="5000" dirty="0" smtClean="0">
                <a:solidFill>
                  <a:srgbClr val="002060"/>
                </a:solidFill>
              </a:rPr>
              <a:t> </a:t>
            </a:r>
          </a:p>
          <a:p>
            <a:pPr marL="0" indent="0">
              <a:buNone/>
            </a:pPr>
            <a:endParaRPr lang="en-US" sz="17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900" dirty="0">
              <a:solidFill>
                <a:srgbClr val="002060"/>
              </a:solidFill>
            </a:endParaRPr>
          </a:p>
          <a:p>
            <a:pPr lvl="1"/>
            <a:r>
              <a:rPr lang="en-US" sz="4500" dirty="0">
                <a:solidFill>
                  <a:srgbClr val="002060"/>
                </a:solidFill>
              </a:rPr>
              <a:t>BIW, Bates College, Maine Municipal Association, University of Maine, Maine Education Association Benefits Trust, State Employee Health Commission, Catholic Charities, Norway Savings, </a:t>
            </a:r>
            <a:r>
              <a:rPr lang="en-US" sz="4500" dirty="0" smtClean="0">
                <a:solidFill>
                  <a:srgbClr val="002060"/>
                </a:solidFill>
              </a:rPr>
              <a:t>MaineCare, Consumers for Affordable Health Care</a:t>
            </a:r>
            <a:endParaRPr lang="en-US" sz="4500" dirty="0">
              <a:solidFill>
                <a:srgbClr val="002060"/>
              </a:solidFill>
            </a:endParaRPr>
          </a:p>
          <a:p>
            <a:pPr marL="457200" lvl="1" indent="0">
              <a:buNone/>
            </a:pPr>
            <a:endParaRPr lang="en-US" sz="1700" dirty="0">
              <a:solidFill>
                <a:srgbClr val="002060"/>
              </a:solidFill>
            </a:endParaRPr>
          </a:p>
          <a:p>
            <a:pPr lvl="1"/>
            <a:r>
              <a:rPr lang="en-US" sz="4500" dirty="0">
                <a:solidFill>
                  <a:srgbClr val="002060"/>
                </a:solidFill>
              </a:rPr>
              <a:t>Central Maine Medical, Eastern Maine Health, MaineHealth, Mercy Hospital, </a:t>
            </a:r>
            <a:r>
              <a:rPr lang="en-US" sz="4500" dirty="0" err="1" smtClean="0">
                <a:solidFill>
                  <a:srgbClr val="002060"/>
                </a:solidFill>
              </a:rPr>
              <a:t>MaineGeneral</a:t>
            </a:r>
            <a:r>
              <a:rPr lang="en-US" sz="4500" dirty="0" smtClean="0">
                <a:solidFill>
                  <a:srgbClr val="002060"/>
                </a:solidFill>
              </a:rPr>
              <a:t>, Mayo</a:t>
            </a:r>
            <a:r>
              <a:rPr lang="en-US" sz="4500" dirty="0">
                <a:solidFill>
                  <a:srgbClr val="002060"/>
                </a:solidFill>
              </a:rPr>
              <a:t>, Franklin Memorial, St. Mary’s, St. Joseph, </a:t>
            </a:r>
            <a:r>
              <a:rPr lang="en-US" sz="4500" dirty="0" err="1">
                <a:solidFill>
                  <a:srgbClr val="002060"/>
                </a:solidFill>
              </a:rPr>
              <a:t>Redington</a:t>
            </a:r>
            <a:r>
              <a:rPr lang="en-US" sz="4500" dirty="0">
                <a:solidFill>
                  <a:srgbClr val="002060"/>
                </a:solidFill>
              </a:rPr>
              <a:t> Fairview, Martin’s Point, Sacopee Valley Health Center, Mid Coast Health, Maine Primary Care Association, Maine Network for </a:t>
            </a:r>
            <a:r>
              <a:rPr lang="en-US" sz="4500" dirty="0" smtClean="0">
                <a:solidFill>
                  <a:srgbClr val="002060"/>
                </a:solidFill>
              </a:rPr>
              <a:t>Health, </a:t>
            </a:r>
            <a:r>
              <a:rPr lang="en-US" sz="4500" dirty="0">
                <a:solidFill>
                  <a:srgbClr val="002060"/>
                </a:solidFill>
              </a:rPr>
              <a:t>Spurwink, Sweetser, Tri-County Mental </a:t>
            </a:r>
            <a:r>
              <a:rPr lang="en-US" sz="4500" dirty="0" smtClean="0">
                <a:solidFill>
                  <a:srgbClr val="002060"/>
                </a:solidFill>
              </a:rPr>
              <a:t>Health, Insight Health, Maine Medical Association, Maine Hospital Association</a:t>
            </a:r>
            <a:endParaRPr lang="en-US" sz="4500" dirty="0">
              <a:solidFill>
                <a:srgbClr val="002060"/>
              </a:solidFill>
            </a:endParaRPr>
          </a:p>
          <a:p>
            <a:pPr lvl="1"/>
            <a:endParaRPr lang="en-US" sz="1700" dirty="0">
              <a:solidFill>
                <a:srgbClr val="002060"/>
              </a:solidFill>
            </a:endParaRPr>
          </a:p>
          <a:p>
            <a:pPr lvl="1"/>
            <a:r>
              <a:rPr lang="en-US" sz="4500" dirty="0">
                <a:solidFill>
                  <a:srgbClr val="002060"/>
                </a:solidFill>
              </a:rPr>
              <a:t>Aetna, Anthem, Cigna, Harvard Pilgrim, </a:t>
            </a:r>
            <a:r>
              <a:rPr lang="en-US" sz="4500" dirty="0" smtClean="0">
                <a:solidFill>
                  <a:srgbClr val="002060"/>
                </a:solidFill>
              </a:rPr>
              <a:t>Maine </a:t>
            </a:r>
            <a:r>
              <a:rPr lang="en-US" sz="4500" dirty="0">
                <a:solidFill>
                  <a:srgbClr val="002060"/>
                </a:solidFill>
              </a:rPr>
              <a:t>Community Health </a:t>
            </a:r>
            <a:r>
              <a:rPr lang="en-US" sz="4500" dirty="0" smtClean="0">
                <a:solidFill>
                  <a:srgbClr val="002060"/>
                </a:solidFill>
              </a:rPr>
              <a:t>Options, Maine Association of Health Plans</a:t>
            </a:r>
            <a:endParaRPr lang="en-US" sz="45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1700" dirty="0">
              <a:solidFill>
                <a:srgbClr val="00206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056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4916" y="152400"/>
            <a:ext cx="9144000" cy="9144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Savings Opportunities Identified</a:t>
            </a:r>
            <a:endParaRPr lang="en-US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5562600"/>
          </a:xfrm>
        </p:spPr>
        <p:txBody>
          <a:bodyPr>
            <a:normAutofit/>
          </a:bodyPr>
          <a:lstStyle/>
          <a:p>
            <a:r>
              <a:rPr lang="en-US" sz="2200" dirty="0" smtClean="0">
                <a:solidFill>
                  <a:srgbClr val="002060"/>
                </a:solidFill>
              </a:rPr>
              <a:t>At initial meeting, participants discussed potential savings opportunities, including those identified by 2012 cost workgroup as well as additional recommendations from the current workgroup</a:t>
            </a:r>
            <a:endParaRPr lang="en-US" sz="2200" dirty="0">
              <a:solidFill>
                <a:srgbClr val="002060"/>
              </a:solidFill>
            </a:endParaRPr>
          </a:p>
          <a:p>
            <a:pPr marL="457200" lvl="1" indent="0">
              <a:buNone/>
            </a:pPr>
            <a:endParaRPr lang="en-US" sz="800" dirty="0" smtClean="0">
              <a:solidFill>
                <a:srgbClr val="002060"/>
              </a:solidFill>
            </a:endParaRPr>
          </a:p>
          <a:p>
            <a:r>
              <a:rPr lang="en-US" sz="2200" dirty="0" smtClean="0">
                <a:solidFill>
                  <a:srgbClr val="002060"/>
                </a:solidFill>
              </a:rPr>
              <a:t>General support for all options, but group voted to focus early attention on:</a:t>
            </a:r>
          </a:p>
          <a:p>
            <a:pPr lvl="1"/>
            <a:r>
              <a:rPr lang="en-US" sz="1800" dirty="0" smtClean="0">
                <a:solidFill>
                  <a:srgbClr val="002060"/>
                </a:solidFill>
              </a:rPr>
              <a:t>Price</a:t>
            </a:r>
          </a:p>
          <a:p>
            <a:pPr lvl="1"/>
            <a:r>
              <a:rPr lang="en-US" sz="1800" dirty="0" smtClean="0">
                <a:solidFill>
                  <a:srgbClr val="002060"/>
                </a:solidFill>
              </a:rPr>
              <a:t>Delivery system infrastructure</a:t>
            </a:r>
          </a:p>
          <a:p>
            <a:pPr lvl="1"/>
            <a:r>
              <a:rPr lang="en-US" sz="1800" dirty="0" smtClean="0">
                <a:solidFill>
                  <a:srgbClr val="002060"/>
                </a:solidFill>
              </a:rPr>
              <a:t>Consumer engagement</a:t>
            </a:r>
          </a:p>
          <a:p>
            <a:pPr marL="457200" lvl="1" indent="0">
              <a:buNone/>
            </a:pPr>
            <a:endParaRPr lang="en-US" sz="800" dirty="0" smtClean="0">
              <a:solidFill>
                <a:srgbClr val="002060"/>
              </a:solidFill>
            </a:endParaRPr>
          </a:p>
          <a:p>
            <a:r>
              <a:rPr lang="en-US" sz="2200" dirty="0" smtClean="0">
                <a:solidFill>
                  <a:srgbClr val="002060"/>
                </a:solidFill>
              </a:rPr>
              <a:t>Participants reviewed a range of price options, including transparency, reference pricing, narrow networks, bundled payments, voluntary growth caps for risk-based contracts, and rate setting</a:t>
            </a:r>
          </a:p>
          <a:p>
            <a:pPr marL="0" indent="0">
              <a:buNone/>
            </a:pPr>
            <a:endParaRPr lang="en-US" sz="800" dirty="0" smtClean="0">
              <a:solidFill>
                <a:srgbClr val="002060"/>
              </a:solidFill>
            </a:endParaRPr>
          </a:p>
          <a:p>
            <a:r>
              <a:rPr lang="en-US" sz="2200" dirty="0" smtClean="0">
                <a:solidFill>
                  <a:srgbClr val="002060"/>
                </a:solidFill>
              </a:rPr>
              <a:t>Group identified priorities: </a:t>
            </a:r>
          </a:p>
          <a:p>
            <a:pPr lvl="1"/>
            <a:r>
              <a:rPr lang="en-US" sz="1800" dirty="0">
                <a:solidFill>
                  <a:srgbClr val="002060"/>
                </a:solidFill>
              </a:rPr>
              <a:t>V</a:t>
            </a:r>
            <a:r>
              <a:rPr lang="en-US" sz="1800" dirty="0" smtClean="0">
                <a:solidFill>
                  <a:srgbClr val="002060"/>
                </a:solidFill>
              </a:rPr>
              <a:t>oluntary grow caps for risk-based contracts</a:t>
            </a:r>
          </a:p>
          <a:p>
            <a:pPr lvl="1"/>
            <a:r>
              <a:rPr lang="en-US" sz="1800" dirty="0" smtClean="0">
                <a:solidFill>
                  <a:srgbClr val="002060"/>
                </a:solidFill>
              </a:rPr>
              <a:t>Transparency</a:t>
            </a:r>
            <a:endParaRPr lang="en-US" sz="1800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636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447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Voluntary Growth Caps for Risk-based Contracts</a:t>
            </a:r>
            <a:endParaRPr lang="en-US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900" dirty="0" smtClean="0">
              <a:solidFill>
                <a:srgbClr val="002060"/>
              </a:solidFill>
            </a:endParaRPr>
          </a:p>
          <a:p>
            <a:r>
              <a:rPr lang="en-US" sz="2200" dirty="0">
                <a:solidFill>
                  <a:srgbClr val="002060"/>
                </a:solidFill>
              </a:rPr>
              <a:t>Under a voluntary growth cap, negotiations take place in the context of an upper boundary on year-to-year </a:t>
            </a:r>
            <a:r>
              <a:rPr lang="en-US" sz="2200" dirty="0" smtClean="0">
                <a:solidFill>
                  <a:srgbClr val="002060"/>
                </a:solidFill>
              </a:rPr>
              <a:t>growth; specifically, parties to </a:t>
            </a:r>
            <a:r>
              <a:rPr lang="en-US" sz="2200" dirty="0">
                <a:solidFill>
                  <a:srgbClr val="002060"/>
                </a:solidFill>
              </a:rPr>
              <a:t>risk-based contracts </a:t>
            </a:r>
            <a:r>
              <a:rPr lang="en-US" sz="2200" dirty="0" smtClean="0">
                <a:solidFill>
                  <a:srgbClr val="002060"/>
                </a:solidFill>
              </a:rPr>
              <a:t>agree to voluntarily </a:t>
            </a:r>
            <a:r>
              <a:rPr lang="en-US" sz="2200" dirty="0">
                <a:solidFill>
                  <a:srgbClr val="002060"/>
                </a:solidFill>
              </a:rPr>
              <a:t>limit annual risk-adjusted per member per month growth to no more than </a:t>
            </a:r>
            <a:r>
              <a:rPr lang="en-US" sz="2200" dirty="0" smtClean="0">
                <a:solidFill>
                  <a:srgbClr val="002060"/>
                </a:solidFill>
              </a:rPr>
              <a:t>an agreed-upon cap</a:t>
            </a:r>
          </a:p>
          <a:p>
            <a:pPr marL="0" indent="0">
              <a:buNone/>
            </a:pPr>
            <a:endParaRPr lang="en-US" sz="800" dirty="0">
              <a:solidFill>
                <a:srgbClr val="002060"/>
              </a:solidFill>
            </a:endParaRPr>
          </a:p>
          <a:p>
            <a:pPr lvl="0"/>
            <a:r>
              <a:rPr lang="en-US" sz="2200" dirty="0" smtClean="0">
                <a:solidFill>
                  <a:srgbClr val="002060"/>
                </a:solidFill>
              </a:rPr>
              <a:t>Each ACO arrangement’s specific growth rate under a voluntary cap  continues to be established through ACO contract negotiations</a:t>
            </a:r>
          </a:p>
          <a:p>
            <a:pPr marL="0" indent="0">
              <a:buNone/>
            </a:pPr>
            <a:endParaRPr lang="en-US" sz="800" dirty="0" smtClean="0">
              <a:solidFill>
                <a:srgbClr val="002060"/>
              </a:solidFill>
            </a:endParaRPr>
          </a:p>
          <a:p>
            <a:r>
              <a:rPr lang="en-US" sz="2200" dirty="0">
                <a:solidFill>
                  <a:srgbClr val="002060"/>
                </a:solidFill>
              </a:rPr>
              <a:t>Coupling risk-based contracts with voluntary growth caps </a:t>
            </a:r>
            <a:r>
              <a:rPr lang="en-US" sz="2200" dirty="0" smtClean="0">
                <a:solidFill>
                  <a:srgbClr val="002060"/>
                </a:solidFill>
              </a:rPr>
              <a:t>means that </a:t>
            </a:r>
            <a:r>
              <a:rPr lang="en-US" sz="2200" dirty="0">
                <a:solidFill>
                  <a:srgbClr val="002060"/>
                </a:solidFill>
              </a:rPr>
              <a:t>efficiencies gained through population-based budgets are not lost through negotiated annual price increases</a:t>
            </a:r>
          </a:p>
          <a:p>
            <a:endParaRPr lang="en-US" sz="800" dirty="0" smtClean="0">
              <a:solidFill>
                <a:srgbClr val="002060"/>
              </a:solidFill>
            </a:endParaRPr>
          </a:p>
          <a:p>
            <a:r>
              <a:rPr lang="en-US" sz="2200" dirty="0" smtClean="0">
                <a:solidFill>
                  <a:srgbClr val="002060"/>
                </a:solidFill>
              </a:rPr>
              <a:t>Over </a:t>
            </a:r>
            <a:r>
              <a:rPr lang="en-US" sz="2200" dirty="0">
                <a:solidFill>
                  <a:srgbClr val="002060"/>
                </a:solidFill>
              </a:rPr>
              <a:t>time, such voluntary caps should improve affordability</a:t>
            </a:r>
          </a:p>
          <a:p>
            <a:pPr marL="457200" lvl="1" indent="0">
              <a:buNone/>
            </a:pP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523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216376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Developing a Recommendation: </a:t>
            </a:r>
            <a:br>
              <a:rPr lang="en-US" b="1" dirty="0" smtClean="0">
                <a:solidFill>
                  <a:srgbClr val="002060"/>
                </a:solidFill>
                <a:latin typeface="Cambria" panose="02040503050406030204" pitchFamily="18" charset="0"/>
              </a:rPr>
            </a:br>
            <a:r>
              <a:rPr lang="en-US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Workgroup Deliberations</a:t>
            </a:r>
            <a:endParaRPr lang="en-US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r>
              <a:rPr lang="en-US" sz="2600" dirty="0" smtClean="0">
                <a:solidFill>
                  <a:srgbClr val="002060"/>
                </a:solidFill>
              </a:rPr>
              <a:t>Two main areas of focus for the group’s work on voluntary growth caps:</a:t>
            </a:r>
          </a:p>
          <a:p>
            <a:pPr marL="0" indent="0">
              <a:buNone/>
            </a:pPr>
            <a:endParaRPr lang="en-US" sz="1000" dirty="0" smtClean="0">
              <a:solidFill>
                <a:srgbClr val="002060"/>
              </a:solidFill>
            </a:endParaRPr>
          </a:p>
          <a:p>
            <a:pPr lvl="1"/>
            <a:r>
              <a:rPr lang="en-US" sz="2200" dirty="0" smtClean="0">
                <a:solidFill>
                  <a:srgbClr val="002060"/>
                </a:solidFill>
              </a:rPr>
              <a:t>What rate of growth to use for the voluntary growth cap</a:t>
            </a:r>
          </a:p>
          <a:p>
            <a:pPr lvl="1"/>
            <a:r>
              <a:rPr lang="en-US" sz="2200" dirty="0" smtClean="0">
                <a:solidFill>
                  <a:srgbClr val="002060"/>
                </a:solidFill>
              </a:rPr>
              <a:t>Implementation framework</a:t>
            </a:r>
          </a:p>
          <a:p>
            <a:pPr marL="457200" lvl="1" indent="0">
              <a:buNone/>
            </a:pPr>
            <a:endParaRPr lang="en-US" sz="800" dirty="0" smtClean="0">
              <a:solidFill>
                <a:srgbClr val="002060"/>
              </a:solidFill>
            </a:endParaRPr>
          </a:p>
          <a:p>
            <a:r>
              <a:rPr lang="en-US" sz="2600" dirty="0" smtClean="0">
                <a:solidFill>
                  <a:srgbClr val="002060"/>
                </a:solidFill>
              </a:rPr>
              <a:t>Despite different perspectives, roles, and concerns among stakeholders, participants worked to craft compromise recommendation</a:t>
            </a:r>
            <a:endParaRPr lang="en-US" sz="2600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177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066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Setting Voluntary Growth Cap</a:t>
            </a:r>
            <a:endParaRPr lang="en-US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9284"/>
            <a:ext cx="8153400" cy="5386316"/>
          </a:xfrm>
        </p:spPr>
        <p:txBody>
          <a:bodyPr>
            <a:normAutofit/>
          </a:bodyPr>
          <a:lstStyle/>
          <a:p>
            <a:r>
              <a:rPr lang="en-US" sz="2100" dirty="0" smtClean="0">
                <a:solidFill>
                  <a:schemeClr val="tx2"/>
                </a:solidFill>
              </a:rPr>
              <a:t>The </a:t>
            </a:r>
            <a:r>
              <a:rPr lang="en-US" sz="2100" dirty="0">
                <a:solidFill>
                  <a:schemeClr val="tx2"/>
                </a:solidFill>
              </a:rPr>
              <a:t>w</a:t>
            </a:r>
            <a:r>
              <a:rPr lang="en-US" sz="2100" dirty="0" smtClean="0">
                <a:solidFill>
                  <a:schemeClr val="tx2"/>
                </a:solidFill>
              </a:rPr>
              <a:t>orkgroup reviewed several indices, including: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Consumer Price Index (CPI)-All Urban: less food and energy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CPI-All Urban: medical care 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Maine GDP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Inpatient PPS Hospital Market Basket</a:t>
            </a:r>
          </a:p>
          <a:p>
            <a:pPr marL="457200" lvl="1" indent="0">
              <a:buNone/>
            </a:pPr>
            <a:endParaRPr lang="en-US" sz="600" dirty="0" smtClean="0">
              <a:solidFill>
                <a:schemeClr val="tx2"/>
              </a:solidFill>
            </a:endParaRPr>
          </a:p>
          <a:p>
            <a:r>
              <a:rPr lang="en-US" sz="2100" dirty="0" smtClean="0">
                <a:solidFill>
                  <a:schemeClr val="tx2"/>
                </a:solidFill>
              </a:rPr>
              <a:t>Participants favored an inflation-based index (CPI), which is based on consumer spending and is more stable than some other indices</a:t>
            </a:r>
          </a:p>
          <a:p>
            <a:pPr marL="0" indent="0">
              <a:buNone/>
            </a:pPr>
            <a:endParaRPr lang="en-US" sz="600" dirty="0" smtClean="0">
              <a:solidFill>
                <a:schemeClr val="tx2"/>
              </a:solidFill>
            </a:endParaRPr>
          </a:p>
          <a:p>
            <a:r>
              <a:rPr lang="en-US" sz="2100" dirty="0" smtClean="0">
                <a:solidFill>
                  <a:schemeClr val="tx2"/>
                </a:solidFill>
              </a:rPr>
              <a:t>Some participants supported CPI-All Urban: less food and energy, which is the most commonly used measure of general inflation in the economy; others preferred CPI-All Urban: medical care</a:t>
            </a:r>
          </a:p>
          <a:p>
            <a:pPr marL="0" indent="0">
              <a:buNone/>
            </a:pPr>
            <a:endParaRPr lang="en-US" sz="600" dirty="0" smtClean="0">
              <a:solidFill>
                <a:schemeClr val="tx2"/>
              </a:solidFill>
            </a:endParaRPr>
          </a:p>
          <a:p>
            <a:r>
              <a:rPr lang="en-US" sz="2100" b="1" dirty="0" smtClean="0">
                <a:solidFill>
                  <a:srgbClr val="002060"/>
                </a:solidFill>
              </a:rPr>
              <a:t>Consensus compromise: voluntary </a:t>
            </a:r>
            <a:r>
              <a:rPr lang="en-US" sz="2100" b="1" dirty="0">
                <a:solidFill>
                  <a:srgbClr val="002060"/>
                </a:solidFill>
              </a:rPr>
              <a:t>growth </a:t>
            </a:r>
            <a:r>
              <a:rPr lang="en-US" sz="2100" b="1" dirty="0" smtClean="0">
                <a:solidFill>
                  <a:srgbClr val="002060"/>
                </a:solidFill>
              </a:rPr>
              <a:t>cap </a:t>
            </a:r>
            <a:r>
              <a:rPr lang="en-US" sz="2100" b="1" dirty="0">
                <a:solidFill>
                  <a:srgbClr val="002060"/>
                </a:solidFill>
              </a:rPr>
              <a:t>set at CPI-All Urban: medical care in year 1, and by year 5, </a:t>
            </a:r>
            <a:r>
              <a:rPr lang="en-US" sz="2100" b="1" dirty="0" smtClean="0">
                <a:solidFill>
                  <a:srgbClr val="002060"/>
                </a:solidFill>
              </a:rPr>
              <a:t>cap gradually </a:t>
            </a:r>
            <a:r>
              <a:rPr lang="en-US" sz="2100" b="1" dirty="0">
                <a:solidFill>
                  <a:srgbClr val="002060"/>
                </a:solidFill>
              </a:rPr>
              <a:t>declines to CPI-All Urban: less food and energy plus 25% of the difference between the two indices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14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549212"/>
              </p:ext>
            </p:extLst>
          </p:nvPr>
        </p:nvGraphicFramePr>
        <p:xfrm>
          <a:off x="228600" y="304799"/>
          <a:ext cx="8686801" cy="2229228"/>
        </p:xfrm>
        <a:graphic>
          <a:graphicData uri="http://schemas.openxmlformats.org/drawingml/2006/table">
            <a:tbl>
              <a:tblPr bandRow="1">
                <a:tableStyleId>{3C2FFA5D-87B4-456A-9821-1D502468CF0F}</a:tableStyleId>
              </a:tblPr>
              <a:tblGrid>
                <a:gridCol w="2314391"/>
                <a:gridCol w="629621"/>
                <a:gridCol w="629621"/>
                <a:gridCol w="629621"/>
                <a:gridCol w="629621"/>
                <a:gridCol w="629621"/>
                <a:gridCol w="629621"/>
                <a:gridCol w="629621"/>
                <a:gridCol w="629621"/>
                <a:gridCol w="725841"/>
                <a:gridCol w="609601"/>
              </a:tblGrid>
              <a:tr h="268948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Index </a:t>
                      </a:r>
                      <a:r>
                        <a:rPr lang="en-US" sz="1800" b="1" u="none" strike="noStrike" dirty="0">
                          <a:effectLst/>
                        </a:rPr>
                        <a:t>Options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9525" cap="flat" cmpd="sng" algn="ctr">
                      <a:noFill/>
                      <a:prstDash val="solid"/>
                    </a:lnL>
                  </a:tcPr>
                </a:tc>
              </a:tr>
              <a:tr h="337078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T w="9525" cap="flat" cmpd="sng" algn="ctr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2004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T w="9525" cap="flat" cmpd="sng" algn="ctr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2005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T w="9525" cap="flat" cmpd="sng" algn="ctr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2006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T w="9525" cap="flat" cmpd="sng" algn="ctr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2007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T w="9525" cap="flat" cmpd="sng" algn="ctr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2008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T w="9525" cap="flat" cmpd="sng" algn="ctr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2009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T w="9525" cap="flat" cmpd="sng" algn="ctr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2010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T w="9525" cap="flat" cmpd="sng" algn="ctr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2011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T w="9525" cap="flat" cmpd="sng" algn="ctr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2012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T w="9525" cap="flat" cmpd="sng" algn="ctr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2013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8457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smtClean="0">
                          <a:effectLst/>
                        </a:rPr>
                        <a:t>CPI-All </a:t>
                      </a:r>
                      <a:r>
                        <a:rPr lang="en-US" sz="1400" b="1" u="none" strike="noStrike" dirty="0">
                          <a:effectLst/>
                        </a:rPr>
                        <a:t>Urban: less food </a:t>
                      </a:r>
                      <a:r>
                        <a:rPr lang="en-US" sz="1400" b="1" u="none" strike="noStrike" dirty="0" smtClean="0">
                          <a:effectLst/>
                        </a:rPr>
                        <a:t>and</a:t>
                      </a:r>
                      <a:r>
                        <a:rPr lang="en-US" sz="1400" b="1" u="none" strike="noStrike" baseline="0" dirty="0" smtClean="0">
                          <a:effectLst/>
                        </a:rPr>
                        <a:t> e</a:t>
                      </a:r>
                      <a:r>
                        <a:rPr lang="en-US" sz="1400" b="1" u="none" strike="noStrike" dirty="0" smtClean="0">
                          <a:effectLst/>
                        </a:rPr>
                        <a:t>nergy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1.8%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2.2%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2.5%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2.3%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2.3%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r>
                        <a:rPr lang="en-US" sz="1400" u="none" strike="noStrike" dirty="0" smtClean="0">
                          <a:effectLst/>
                        </a:rPr>
                        <a:t>.7</a:t>
                      </a:r>
                      <a:r>
                        <a:rPr lang="en-US" sz="1400" u="none" strike="noStrike" dirty="0">
                          <a:effectLst/>
                        </a:rPr>
                        <a:t>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1.0%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1.7%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2.1%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r>
                        <a:rPr lang="en-US" sz="1400" u="none" strike="noStrike" dirty="0" smtClean="0">
                          <a:effectLst/>
                        </a:rPr>
                        <a:t>.8</a:t>
                      </a:r>
                      <a:r>
                        <a:rPr lang="en-US" sz="1400" u="none" strike="noStrike" dirty="0">
                          <a:effectLst/>
                        </a:rPr>
                        <a:t>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968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smtClean="0">
                          <a:effectLst/>
                        </a:rPr>
                        <a:t>CPI-All </a:t>
                      </a:r>
                      <a:r>
                        <a:rPr lang="en-US" sz="1400" b="1" u="none" strike="noStrike" dirty="0">
                          <a:effectLst/>
                        </a:rPr>
                        <a:t>Urban: </a:t>
                      </a:r>
                      <a:r>
                        <a:rPr lang="en-US" sz="1400" b="1" u="none" strike="noStrike" dirty="0" smtClean="0">
                          <a:effectLst/>
                        </a:rPr>
                        <a:t>medical </a:t>
                      </a:r>
                      <a:r>
                        <a:rPr lang="en-US" sz="1400" b="1" u="none" strike="noStrike" dirty="0">
                          <a:effectLst/>
                        </a:rPr>
                        <a:t>c</a:t>
                      </a:r>
                      <a:r>
                        <a:rPr lang="en-US" sz="1400" b="1" u="none" strike="noStrike" dirty="0" smtClean="0">
                          <a:effectLst/>
                        </a:rPr>
                        <a:t>are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4.4%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4.2%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4.0%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4.4%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3.7%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3.2%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3.4%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3.0%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3.7%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2.5%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3707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Maine</a:t>
                      </a:r>
                      <a:r>
                        <a:rPr lang="en-US" sz="1400" b="1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GDP (nominal)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6.6%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2.8%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4.2%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2.6%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1.6%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</a:t>
                      </a:r>
                      <a:r>
                        <a:rPr lang="en-US" sz="1400" u="none" strike="noStrike" dirty="0" smtClean="0">
                          <a:effectLst/>
                        </a:rPr>
                        <a:t>.3</a:t>
                      </a:r>
                      <a:r>
                        <a:rPr lang="en-US" sz="1400" u="none" strike="noStrike" dirty="0">
                          <a:effectLst/>
                        </a:rPr>
                        <a:t>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2.3%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0.6</a:t>
                      </a:r>
                      <a:r>
                        <a:rPr lang="en-US" sz="1400" u="none" strike="noStrike" dirty="0">
                          <a:effectLst/>
                        </a:rPr>
                        <a:t>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2.9%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2.9%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968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smtClean="0">
                          <a:effectLst/>
                        </a:rPr>
                        <a:t>Inpatient</a:t>
                      </a:r>
                      <a:r>
                        <a:rPr lang="en-US" sz="1400" b="1" u="none" strike="noStrike" baseline="0" dirty="0" smtClean="0">
                          <a:effectLst/>
                        </a:rPr>
                        <a:t> PPS Hospital</a:t>
                      </a:r>
                    </a:p>
                    <a:p>
                      <a:pPr algn="l" fontAlgn="b"/>
                      <a:r>
                        <a:rPr lang="en-US" sz="1400" b="1" u="none" strike="noStrike" baseline="0" dirty="0" smtClean="0">
                          <a:effectLst/>
                        </a:rPr>
                        <a:t>Market Basket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4.0%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4.0%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3.8%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3.6%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4.0%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2.1%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2.3%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2.7%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r>
                        <a:rPr lang="en-US" sz="1400" u="none" strike="noStrike" dirty="0" smtClean="0">
                          <a:effectLst/>
                        </a:rPr>
                        <a:t>.1</a:t>
                      </a:r>
                      <a:r>
                        <a:rPr lang="en-US" sz="1400" u="none" strike="noStrike" dirty="0">
                          <a:effectLst/>
                        </a:rPr>
                        <a:t>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1.9%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962256540"/>
              </p:ext>
            </p:extLst>
          </p:nvPr>
        </p:nvGraphicFramePr>
        <p:xfrm>
          <a:off x="-9832" y="2641392"/>
          <a:ext cx="9144000" cy="4211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1828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415543441"/>
              </p:ext>
            </p:extLst>
          </p:nvPr>
        </p:nvGraphicFramePr>
        <p:xfrm>
          <a:off x="383770" y="1219199"/>
          <a:ext cx="8351521" cy="5181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Growth Cap Recommendation</a:t>
            </a:r>
            <a:endParaRPr lang="en-US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27709" y="6603317"/>
            <a:ext cx="8763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/>
              <a:t>Note: CPI forecasts from Moody Analytics, provided by Maine State </a:t>
            </a:r>
            <a:r>
              <a:rPr lang="en-US" sz="1100" i="1" dirty="0" smtClean="0"/>
              <a:t>Economist Amanda Rector, 12/18/14. Forecasts updated monthly.</a:t>
            </a:r>
            <a:endParaRPr lang="en-US" sz="1100" i="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77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Cambria" panose="02040503050406030204" pitchFamily="18" charset="0"/>
              </a:rPr>
              <a:t>Implementation </a:t>
            </a:r>
            <a:r>
              <a:rPr lang="en-US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sz="2200" dirty="0">
                <a:solidFill>
                  <a:srgbClr val="002060"/>
                </a:solidFill>
              </a:rPr>
              <a:t>Multi-stakeholder contributions are a key </a:t>
            </a:r>
            <a:r>
              <a:rPr lang="en-US" sz="2200" dirty="0" smtClean="0">
                <a:solidFill>
                  <a:srgbClr val="002060"/>
                </a:solidFill>
              </a:rPr>
              <a:t>part of implementation </a:t>
            </a:r>
            <a:r>
              <a:rPr lang="en-US" sz="2200" dirty="0">
                <a:solidFill>
                  <a:srgbClr val="002060"/>
                </a:solidFill>
              </a:rPr>
              <a:t>framework:</a:t>
            </a:r>
          </a:p>
          <a:p>
            <a:pPr lvl="1"/>
            <a:r>
              <a:rPr lang="en-US" sz="1800" dirty="0">
                <a:solidFill>
                  <a:srgbClr val="002060"/>
                </a:solidFill>
              </a:rPr>
              <a:t>keeping annual growth at or below the voluntary cap will require contributions from all parties, including providers, employers, and payers; and all participants pledge to do their part to support this collective effort and help achieve the voluntary growth cap </a:t>
            </a:r>
            <a:r>
              <a:rPr lang="en-US" sz="1800" dirty="0" smtClean="0">
                <a:solidFill>
                  <a:srgbClr val="002060"/>
                </a:solidFill>
              </a:rPr>
              <a:t>targets</a:t>
            </a:r>
          </a:p>
          <a:p>
            <a:pPr lvl="1"/>
            <a:endParaRPr lang="en-US" sz="800" dirty="0">
              <a:solidFill>
                <a:srgbClr val="002060"/>
              </a:solidFill>
            </a:endParaRPr>
          </a:p>
          <a:p>
            <a:r>
              <a:rPr lang="en-US" sz="2200" dirty="0">
                <a:solidFill>
                  <a:srgbClr val="002060"/>
                </a:solidFill>
              </a:rPr>
              <a:t>Letter of commitment includes the types of activities that different stakeholders </a:t>
            </a:r>
            <a:r>
              <a:rPr lang="en-US" sz="2200" dirty="0" smtClean="0">
                <a:solidFill>
                  <a:srgbClr val="002060"/>
                </a:solidFill>
              </a:rPr>
              <a:t>can undertake </a:t>
            </a:r>
            <a:r>
              <a:rPr lang="en-US" sz="2200" dirty="0">
                <a:solidFill>
                  <a:srgbClr val="002060"/>
                </a:solidFill>
              </a:rPr>
              <a:t>to help keep spending within the voluntary caps, such as wellness programs, benefit design changes, redesigned care processes, </a:t>
            </a:r>
            <a:r>
              <a:rPr lang="en-US" sz="2200" dirty="0" smtClean="0">
                <a:solidFill>
                  <a:srgbClr val="002060"/>
                </a:solidFill>
              </a:rPr>
              <a:t>and </a:t>
            </a:r>
            <a:r>
              <a:rPr lang="en-US" sz="2200" dirty="0">
                <a:solidFill>
                  <a:srgbClr val="002060"/>
                </a:solidFill>
              </a:rPr>
              <a:t>timely sharing of data</a:t>
            </a:r>
          </a:p>
          <a:p>
            <a:pPr marL="0" indent="0">
              <a:buNone/>
            </a:pPr>
            <a:r>
              <a:rPr lang="en-US" sz="700" dirty="0">
                <a:solidFill>
                  <a:srgbClr val="002060"/>
                </a:solidFill>
              </a:rPr>
              <a:t>  </a:t>
            </a:r>
          </a:p>
          <a:p>
            <a:r>
              <a:rPr lang="en-US" sz="2200" dirty="0">
                <a:solidFill>
                  <a:srgbClr val="002060"/>
                </a:solidFill>
              </a:rPr>
              <a:t>Workgroup </a:t>
            </a:r>
            <a:r>
              <a:rPr lang="en-US" sz="2200" dirty="0" smtClean="0">
                <a:solidFill>
                  <a:srgbClr val="002060"/>
                </a:solidFill>
              </a:rPr>
              <a:t>is committed </a:t>
            </a:r>
            <a:r>
              <a:rPr lang="en-US" sz="2200" dirty="0">
                <a:solidFill>
                  <a:srgbClr val="002060"/>
                </a:solidFill>
              </a:rPr>
              <a:t>to </a:t>
            </a:r>
            <a:r>
              <a:rPr lang="en-US" sz="2200" dirty="0" smtClean="0">
                <a:solidFill>
                  <a:srgbClr val="002060"/>
                </a:solidFill>
              </a:rPr>
              <a:t>developing stakeholder strategies over </a:t>
            </a:r>
            <a:r>
              <a:rPr lang="en-US" sz="2200" dirty="0">
                <a:solidFill>
                  <a:srgbClr val="002060"/>
                </a:solidFill>
              </a:rPr>
              <a:t>next six </a:t>
            </a:r>
            <a:r>
              <a:rPr lang="en-US" sz="2200" dirty="0" smtClean="0">
                <a:solidFill>
                  <a:srgbClr val="002060"/>
                </a:solidFill>
              </a:rPr>
              <a:t>months, and has tasked a multi-stakeholder </a:t>
            </a:r>
            <a:r>
              <a:rPr lang="en-US" sz="2200" dirty="0">
                <a:solidFill>
                  <a:srgbClr val="002060"/>
                </a:solidFill>
              </a:rPr>
              <a:t>subcommittee </a:t>
            </a:r>
            <a:r>
              <a:rPr lang="en-US" sz="2200" dirty="0" smtClean="0">
                <a:solidFill>
                  <a:srgbClr val="002060"/>
                </a:solidFill>
              </a:rPr>
              <a:t>with </a:t>
            </a:r>
            <a:r>
              <a:rPr lang="en-US" sz="2200" dirty="0">
                <a:solidFill>
                  <a:srgbClr val="002060"/>
                </a:solidFill>
              </a:rPr>
              <a:t>developing specific and actionable recommendations for the workgroup’s </a:t>
            </a:r>
            <a:r>
              <a:rPr lang="en-US" sz="2200" dirty="0" smtClean="0">
                <a:solidFill>
                  <a:srgbClr val="002060"/>
                </a:solidFill>
              </a:rPr>
              <a:t>review </a:t>
            </a:r>
            <a:endParaRPr lang="en-US" sz="2200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829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3639</TotalTime>
  <Words>937</Words>
  <Application>Microsoft Office PowerPoint</Application>
  <PresentationFormat>On-screen Show (4:3)</PresentationFormat>
  <Paragraphs>148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Healthcare Cost Workgroup Update  </vt:lpstr>
      <vt:lpstr>Healthcare Cost Workgroup</vt:lpstr>
      <vt:lpstr>Savings Opportunities Identified</vt:lpstr>
      <vt:lpstr>Voluntary Growth Caps for Risk-based Contracts</vt:lpstr>
      <vt:lpstr>Developing a Recommendation:  Workgroup Deliberations</vt:lpstr>
      <vt:lpstr>Setting Voluntary Growth Cap</vt:lpstr>
      <vt:lpstr>PowerPoint Presentation</vt:lpstr>
      <vt:lpstr>Growth Cap Recommendation</vt:lpstr>
      <vt:lpstr>Implementation Framework</vt:lpstr>
      <vt:lpstr>Implementation Framework (cont.)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 of Care Overview</dc:title>
  <dc:creator>Lisa Nolan</dc:creator>
  <cp:lastModifiedBy>Frank Johnson</cp:lastModifiedBy>
  <cp:revision>132</cp:revision>
  <cp:lastPrinted>2015-02-13T17:22:09Z</cp:lastPrinted>
  <dcterms:created xsi:type="dcterms:W3CDTF">2014-03-07T13:37:37Z</dcterms:created>
  <dcterms:modified xsi:type="dcterms:W3CDTF">2015-02-18T20:50:34Z</dcterms:modified>
</cp:coreProperties>
</file>